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86" r:id="rId5"/>
    <p:sldId id="269" r:id="rId6"/>
    <p:sldId id="284" r:id="rId7"/>
    <p:sldId id="285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8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D8303-B3F2-46AE-B494-99C2987B8714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A8AFD-1704-4E55-A044-F55AED35D7F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152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B032DC-735B-41A3-9194-17547A57FF0F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5137" y="2116183"/>
            <a:ext cx="7376160" cy="1898626"/>
          </a:xfrm>
        </p:spPr>
        <p:txBody>
          <a:bodyPr anchor="b">
            <a:normAutofit/>
          </a:bodyPr>
          <a:lstStyle>
            <a:lvl1pPr algn="r">
              <a:defRPr lang="en-US" sz="3600" b="1" kern="1200" dirty="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903" y="4014810"/>
            <a:ext cx="6801395" cy="918347"/>
          </a:xfrm>
        </p:spPr>
        <p:txBody>
          <a:bodyPr>
            <a:normAutofit/>
          </a:bodyPr>
          <a:lstStyle>
            <a:lvl1pPr marL="0" indent="0" algn="r" defTabSz="914400" rtl="0" eaLnBrk="1" latinLnBrk="0" hangingPunct="1">
              <a:buNone/>
              <a:defRPr lang="en-US" sz="1600" kern="1200" dirty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4A07996-5D5C-4CE1-9E1C-A3A491FD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C5D1767-537B-44B9-A313-BBE523569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097" y="6356351"/>
            <a:ext cx="2743200" cy="365125"/>
          </a:xfrm>
        </p:spPr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CE7BB-7343-4C29-B856-6101F1F1C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43" y="5579461"/>
            <a:ext cx="1547499" cy="114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7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28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1995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3CEA7-AE3C-4D79-A95A-1D66189B45E4}"/>
              </a:ext>
            </a:extLst>
          </p:cNvPr>
          <p:cNvSpPr txBox="1"/>
          <p:nvPr/>
        </p:nvSpPr>
        <p:spPr>
          <a:xfrm>
            <a:off x="1" y="4872447"/>
            <a:ext cx="3239588" cy="17697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365760"/>
            <a:r>
              <a:rPr lang="en-US" sz="1100" b="0" baseline="0" dirty="0">
                <a:solidFill>
                  <a:srgbClr val="333333"/>
                </a:solidFill>
              </a:rPr>
              <a:t>informatika.unpar.ac.id</a:t>
            </a:r>
          </a:p>
          <a:p>
            <a:pPr marL="365760"/>
            <a:r>
              <a:rPr lang="en-US" sz="1100" b="0" baseline="0" dirty="0">
                <a:solidFill>
                  <a:srgbClr val="333333"/>
                </a:solidFill>
              </a:rPr>
              <a:t>informatika@unpar.ac.id</a:t>
            </a:r>
          </a:p>
          <a:p>
            <a:pPr marL="365760"/>
            <a:r>
              <a:rPr lang="en-US" sz="1100" b="0" baseline="0" dirty="0" err="1">
                <a:solidFill>
                  <a:srgbClr val="333333"/>
                </a:solidFill>
              </a:rPr>
              <a:t>if.unpar</a:t>
            </a:r>
            <a:endParaRPr lang="en-US" sz="1100" b="0" baseline="0" dirty="0">
              <a:solidFill>
                <a:srgbClr val="333333"/>
              </a:solidFill>
            </a:endParaRPr>
          </a:p>
          <a:p>
            <a:pPr marL="365760"/>
            <a:r>
              <a:rPr lang="en-US" sz="1100" b="0" baseline="0" dirty="0" err="1">
                <a:solidFill>
                  <a:srgbClr val="333333"/>
                </a:solidFill>
              </a:rPr>
              <a:t>if.unpar</a:t>
            </a:r>
            <a:endParaRPr lang="en-US" sz="1100" b="0" baseline="0" dirty="0">
              <a:solidFill>
                <a:srgbClr val="333333"/>
              </a:solidFill>
            </a:endParaRPr>
          </a:p>
          <a:p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497028-BA61-4AD3-9FA0-172DE5A0E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25" y="5040521"/>
            <a:ext cx="2508737" cy="498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BFE3A1-E9F4-47AB-8FB5-7061E642D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06" y="5760599"/>
            <a:ext cx="199055" cy="143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4E8CA-E71F-4D31-BEC3-F524E309B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51" y="5939980"/>
            <a:ext cx="213309" cy="1268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A81400-E3FE-412B-B850-1ED35A237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2" y="6243863"/>
            <a:ext cx="240745" cy="180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3A659-CDD1-49EA-A5AC-99C645DCE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79" y="6097933"/>
            <a:ext cx="193107" cy="13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3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rgbClr val="3769B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9EB699-AF27-45D9-9305-3DC1993AB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BECBC2E-7142-4EC5-84C9-12ADD3DF8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006ECE0-F096-4C90-BE50-BB204B10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A9E3DB7-D2A8-41C8-B09A-68C24ACD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668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974" y="2163308"/>
            <a:ext cx="7308851" cy="1785214"/>
          </a:xfrm>
        </p:spPr>
        <p:txBody>
          <a:bodyPr anchor="b"/>
          <a:lstStyle>
            <a:lvl1pPr algn="r">
              <a:defRPr lang="en-US" sz="3600" b="1" kern="1200" smtClean="0">
                <a:solidFill>
                  <a:srgbClr val="1B2D5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8974" y="3948521"/>
            <a:ext cx="7308851" cy="622616"/>
          </a:xfrm>
        </p:spPr>
        <p:txBody>
          <a:bodyPr>
            <a:normAutofit/>
          </a:bodyPr>
          <a:lstStyle>
            <a:lvl1pPr marL="0" indent="0" algn="r">
              <a:buNone/>
              <a:defRPr lang="en-US" sz="1600" kern="1200" dirty="0" smtClean="0">
                <a:solidFill>
                  <a:srgbClr val="366FBE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3666-5AE8-482D-8735-2F3B8D29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89A8B-5646-42F8-804F-059A986D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1013C-4F60-45E9-8BD2-57949E57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811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6B87A36-3434-46ED-B5CE-A1BE5A77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419190-7DCA-4A7E-9172-D9A3B0BE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F705846-77CA-4DF0-9632-D0539BE3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507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7E4966-5E44-4CB7-8C74-19BFA3BA6A3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5976" y="2506663"/>
            <a:ext cx="5181600" cy="3683001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2E77F0-D550-43CD-9B39-5A384BCA8BA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72993" y="2548302"/>
            <a:ext cx="5181600" cy="365442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2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937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61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23806EB-9A3A-4350-A569-35F431399B3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3187" y="987426"/>
            <a:ext cx="6170612" cy="488156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Clr>
                <a:srgbClr val="3769B0"/>
              </a:buClr>
              <a:buFont typeface="Wingdings" panose="05000000000000000000" pitchFamily="2" charset="2"/>
              <a:buChar char="§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4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298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088C8-2574-4310-A26D-8CF7DDCDD252}" type="datetimeFigureOut">
              <a:rPr lang="en-ID" smtClean="0"/>
              <a:t>10/03/2022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1F62F-DFD4-47B5-914F-7F1E8EFCE32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63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none" baseline="0">
          <a:solidFill>
            <a:srgbClr val="1B2E5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readprivacy.com/privacy-resolutions-for-2020/" TargetMode="External"/><Relationship Id="rId2" Type="http://schemas.openxmlformats.org/officeDocument/2006/relationships/hyperlink" Target="https://www.nytimes.com/guides/privacy-project/how-to-protect-your-digital-privac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BBD1-F7D1-430F-B122-71367C05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B5A00-E485-4E7F-B222-E1B3C327F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000" b="1" dirty="0">
                <a:latin typeface="+mn-lt"/>
                <a:ea typeface="Verdana" pitchFamily="34" charset="0"/>
                <a:cs typeface="Verdana" pitchFamily="34" charset="0"/>
              </a:rPr>
              <a:t>AIF 183134-02</a:t>
            </a:r>
            <a:r>
              <a:rPr lang="id-ID" sz="2000" b="1" dirty="0"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2000" b="1" dirty="0" err="1">
                <a:latin typeface="+mn-lt"/>
              </a:rPr>
              <a:t>Privasi</a:t>
            </a:r>
            <a:r>
              <a:rPr lang="en-US" sz="2000" b="1" dirty="0">
                <a:latin typeface="+mn-lt"/>
              </a:rPr>
              <a:t> Data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+mn-lt"/>
              </a:rPr>
              <a:t>Mariskha </a:t>
            </a:r>
            <a:r>
              <a:rPr lang="en-US" dirty="0" err="1">
                <a:latin typeface="+mn-lt"/>
              </a:rPr>
              <a:t>Adithia</a:t>
            </a:r>
            <a:endParaRPr lang="en-US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latin typeface="+mn-lt"/>
              </a:rPr>
              <a:t>Maret</a:t>
            </a:r>
            <a:r>
              <a:rPr lang="en-US" dirty="0">
                <a:latin typeface="+mn-lt"/>
              </a:rPr>
              <a:t> 2022</a:t>
            </a:r>
            <a:endParaRPr lang="en-ID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08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Eavesdropping</a:t>
            </a:r>
          </a:p>
          <a:p>
            <a:r>
              <a:rPr lang="en-US" sz="2400" dirty="0"/>
              <a:t>Stealing a password</a:t>
            </a:r>
          </a:p>
          <a:p>
            <a:r>
              <a:rPr lang="en-US" sz="2400" dirty="0"/>
              <a:t>Accessing password file</a:t>
            </a:r>
          </a:p>
          <a:p>
            <a:r>
              <a:rPr lang="en-US" sz="2400" dirty="0"/>
              <a:t>Guessing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approach - attacks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ffice Lens_20140903_102902_process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081" r="-1852"/>
          <a:stretch>
            <a:fillRect/>
          </a:stretch>
        </p:blipFill>
        <p:spPr>
          <a:xfrm rot="10800000">
            <a:off x="1905000" y="2057399"/>
            <a:ext cx="8382000" cy="35052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passwords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approach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Dictionary attacks</a:t>
            </a:r>
          </a:p>
          <a:p>
            <a:r>
              <a:rPr lang="en-US" dirty="0"/>
              <a:t>What else?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approach - attacks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52600" y="5410200"/>
            <a:ext cx="2286000" cy="1197008"/>
          </a:xfrm>
        </p:spPr>
        <p:txBody>
          <a:bodyPr/>
          <a:lstStyle/>
          <a:p>
            <a:r>
              <a:rPr lang="en-US" sz="2400" dirty="0"/>
              <a:t>Dictionary attack?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passwords</a:t>
            </a: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approach</a:t>
            </a:r>
          </a:p>
        </p:txBody>
      </p:sp>
      <p:pic>
        <p:nvPicPr>
          <p:cNvPr id="7" name="Picture 6" descr="Office Lens_20140903_085924_processed(1).jpg"/>
          <p:cNvPicPr>
            <a:picLocks noChangeAspect="1"/>
          </p:cNvPicPr>
          <p:nvPr/>
        </p:nvPicPr>
        <p:blipFill>
          <a:blip r:embed="rId2" cstate="print"/>
          <a:srcRect l="4660" r="10143"/>
          <a:stretch>
            <a:fillRect/>
          </a:stretch>
        </p:blipFill>
        <p:spPr>
          <a:xfrm rot="16200000">
            <a:off x="4152900" y="114300"/>
            <a:ext cx="32004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Combination 2 identification technique</a:t>
            </a:r>
          </a:p>
          <a:p>
            <a:r>
              <a:rPr lang="en-US" dirty="0"/>
              <a:t>Ex. ATM card and PIN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passwords</a:t>
            </a:r>
            <a:br>
              <a:rPr lang="en-US" dirty="0"/>
            </a:b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approach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List of passwords</a:t>
            </a:r>
          </a:p>
          <a:p>
            <a:r>
              <a:rPr lang="en-US" sz="2400" dirty="0"/>
              <a:t>Each only valid once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Drawbacks:</a:t>
            </a:r>
          </a:p>
          <a:p>
            <a:r>
              <a:rPr lang="en-US" sz="2400" dirty="0"/>
              <a:t>Long list of passwords</a:t>
            </a:r>
          </a:p>
          <a:p>
            <a:r>
              <a:rPr lang="en-US" sz="2400" dirty="0"/>
              <a:t>If not used in sequence, systems need to perform a long search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password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approach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Sequentially update the password</a:t>
            </a:r>
          </a:p>
          <a:p>
            <a:r>
              <a:rPr lang="en-US" sz="2400" dirty="0"/>
              <a:t>Original password P</a:t>
            </a:r>
            <a:r>
              <a:rPr lang="en-US" sz="2400" baseline="-25000" dirty="0"/>
              <a:t>1</a:t>
            </a:r>
          </a:p>
          <a:p>
            <a:r>
              <a:rPr lang="en-US" sz="2400" dirty="0"/>
              <a:t>Generate password P</a:t>
            </a:r>
            <a:r>
              <a:rPr lang="en-US" sz="2400" baseline="-25000" dirty="0"/>
              <a:t>i+1</a:t>
            </a:r>
            <a:r>
              <a:rPr lang="en-US" sz="2400" dirty="0"/>
              <a:t> using P</a:t>
            </a:r>
            <a:r>
              <a:rPr lang="en-US" sz="2400" baseline="-25000" dirty="0"/>
              <a:t>i</a:t>
            </a:r>
          </a:p>
          <a:p>
            <a:endParaRPr lang="en-US" sz="2400" baseline="-25000" dirty="0"/>
          </a:p>
          <a:p>
            <a:pPr>
              <a:buNone/>
            </a:pPr>
            <a:r>
              <a:rPr lang="en-US" sz="2400" dirty="0"/>
              <a:t>Drawback?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time password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approach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ffice Lens_20140903_101537_processe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2155" t="9430" r="15725"/>
          <a:stretch>
            <a:fillRect/>
          </a:stretch>
        </p:blipFill>
        <p:spPr>
          <a:xfrm rot="16200000">
            <a:off x="4611804" y="112596"/>
            <a:ext cx="3581400" cy="73186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Third approach</a:t>
            </a:r>
            <a:br>
              <a:rPr lang="en-US" dirty="0"/>
            </a:br>
            <a:r>
              <a:rPr lang="en-US" dirty="0" err="1"/>
              <a:t>Lamport</a:t>
            </a:r>
            <a:r>
              <a:rPr lang="en-US" dirty="0"/>
              <a:t> one time password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claimant proves that she knows a secret without sending it to the verifier</a:t>
            </a:r>
          </a:p>
          <a:p>
            <a:endParaRPr lang="en-US" sz="2400" dirty="0"/>
          </a:p>
          <a:p>
            <a:r>
              <a:rPr lang="en-US" sz="2400" dirty="0"/>
              <a:t>The challenge is a time-varying value sent by the verifier (nonce)</a:t>
            </a:r>
          </a:p>
          <a:p>
            <a:endParaRPr lang="en-US" sz="2400" dirty="0"/>
          </a:p>
          <a:p>
            <a:r>
              <a:rPr lang="en-US" sz="2400" dirty="0"/>
              <a:t>The response is the result of a function applied on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Challenge-Response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symmetric key cipher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approach</a:t>
            </a:r>
          </a:p>
        </p:txBody>
      </p:sp>
      <p:pic>
        <p:nvPicPr>
          <p:cNvPr id="4" name="Picture 3" descr="Office Lens_20140903_103450_processed.jpg"/>
          <p:cNvPicPr>
            <a:picLocks noChangeAspect="1"/>
          </p:cNvPicPr>
          <p:nvPr/>
        </p:nvPicPr>
        <p:blipFill>
          <a:blip r:embed="rId2" cstate="print"/>
          <a:srcRect l="4129"/>
          <a:stretch>
            <a:fillRect/>
          </a:stretch>
        </p:blipFill>
        <p:spPr>
          <a:xfrm rot="16200000">
            <a:off x="4372905" y="-486702"/>
            <a:ext cx="3428999" cy="80600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DD4039-A26D-4BAC-BA8B-2D4630557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90C459-60D8-4E28-849D-4204FEAC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76761" cy="4351338"/>
          </a:xfrm>
        </p:spPr>
        <p:txBody>
          <a:bodyPr/>
          <a:lstStyle/>
          <a:p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entitas</a:t>
            </a:r>
            <a:r>
              <a:rPr lang="en-US" dirty="0"/>
              <a:t> yang </a:t>
            </a:r>
            <a:r>
              <a:rPr lang="en-US" dirty="0" err="1"/>
              <a:t>terlibat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komunikasi</a:t>
            </a:r>
            <a:endParaRPr lang="en-US" dirty="0"/>
          </a:p>
          <a:p>
            <a:r>
              <a:rPr lang="en-US" dirty="0" err="1"/>
              <a:t>Entitas</a:t>
            </a:r>
            <a:r>
              <a:rPr lang="en-US" dirty="0"/>
              <a:t>: </a:t>
            </a:r>
            <a:r>
              <a:rPr lang="en-US" dirty="0" err="1"/>
              <a:t>manusia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, server</a:t>
            </a:r>
          </a:p>
          <a:p>
            <a:endParaRPr lang="en-US" dirty="0"/>
          </a:p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631344-1989-45E9-8ADA-45ECCC22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Otentikasi</a:t>
            </a:r>
            <a:r>
              <a:rPr lang="en-US" dirty="0"/>
              <a:t> </a:t>
            </a:r>
            <a:r>
              <a:rPr lang="en-US" dirty="0" err="1"/>
              <a:t>Entitas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507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0" y="4572000"/>
            <a:ext cx="2895600" cy="1882808"/>
          </a:xfrm>
        </p:spPr>
        <p:txBody>
          <a:bodyPr/>
          <a:lstStyle/>
          <a:p>
            <a:r>
              <a:rPr lang="en-US" sz="2000" dirty="0"/>
              <a:t>The time varying value is a time stamp</a:t>
            </a:r>
          </a:p>
          <a:p>
            <a:r>
              <a:rPr lang="en-US" sz="2000" dirty="0"/>
              <a:t>The client and server clocks  are synchronized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symmetric key cipher</a:t>
            </a:r>
            <a:br>
              <a:rPr lang="en-US" dirty="0"/>
            </a:b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approach</a:t>
            </a:r>
          </a:p>
        </p:txBody>
      </p:sp>
      <p:pic>
        <p:nvPicPr>
          <p:cNvPr id="4" name="Picture 3" descr="Office Lens_20140903_102558_processed.jpg"/>
          <p:cNvPicPr>
            <a:picLocks noChangeAspect="1"/>
          </p:cNvPicPr>
          <p:nvPr/>
        </p:nvPicPr>
        <p:blipFill>
          <a:blip r:embed="rId2" cstate="print"/>
          <a:srcRect l="24242" b="8389"/>
          <a:stretch>
            <a:fillRect/>
          </a:stretch>
        </p:blipFill>
        <p:spPr>
          <a:xfrm rot="16200000">
            <a:off x="4686304" y="-1062229"/>
            <a:ext cx="2514600" cy="84490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0" y="1882808"/>
            <a:ext cx="2895600" cy="4572000"/>
          </a:xfrm>
        </p:spPr>
        <p:txBody>
          <a:bodyPr/>
          <a:lstStyle/>
          <a:p>
            <a:r>
              <a:rPr lang="en-US" sz="2400" dirty="0"/>
              <a:t>Bidirectional authentication</a:t>
            </a:r>
          </a:p>
          <a:p>
            <a:endParaRPr lang="en-US" sz="2400" dirty="0"/>
          </a:p>
          <a:p>
            <a:r>
              <a:rPr lang="en-US" sz="2400" dirty="0"/>
              <a:t>In the 4</a:t>
            </a:r>
            <a:r>
              <a:rPr lang="en-US" sz="2400" baseline="30000" dirty="0"/>
              <a:t>th</a:t>
            </a:r>
            <a:r>
              <a:rPr lang="en-US" sz="2400" dirty="0"/>
              <a:t> message, the order of R</a:t>
            </a:r>
            <a:r>
              <a:rPr lang="en-US" sz="2400" baseline="-25000" dirty="0"/>
              <a:t>A</a:t>
            </a:r>
            <a:r>
              <a:rPr lang="en-US" sz="2400" dirty="0"/>
              <a:t> and R</a:t>
            </a:r>
            <a:r>
              <a:rPr lang="en-US" sz="2400" baseline="-25000" dirty="0"/>
              <a:t>B</a:t>
            </a:r>
            <a:r>
              <a:rPr lang="en-US" sz="2400" dirty="0"/>
              <a:t> are switched. Why?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symmetric key cipher</a:t>
            </a: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 approach</a:t>
            </a:r>
          </a:p>
        </p:txBody>
      </p:sp>
      <p:pic>
        <p:nvPicPr>
          <p:cNvPr id="4" name="Picture 3" descr="Office Lens_20140903_103654_process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365882" y="444118"/>
            <a:ext cx="2640836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B38D38-FBC4-4641-8282-826BE608B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it!</a:t>
            </a: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6060C-C71D-4F07-AFCD-C6929CD5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Challenge-response in daily life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5644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873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FE8011-D91F-4543-8A89-2F7D9E75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Otentikasi</a:t>
            </a:r>
            <a:r>
              <a:rPr lang="en-US" sz="2800" dirty="0"/>
              <a:t> </a:t>
            </a:r>
            <a:r>
              <a:rPr lang="en-US" sz="2800" dirty="0" err="1"/>
              <a:t>Entitas</a:t>
            </a:r>
            <a:br>
              <a:rPr lang="en-US" dirty="0"/>
            </a:br>
            <a:r>
              <a:rPr lang="en-US" dirty="0" err="1"/>
              <a:t>Contoh</a:t>
            </a:r>
            <a:endParaRPr lang="en-ID" dirty="0"/>
          </a:p>
        </p:txBody>
      </p:sp>
      <p:pic>
        <p:nvPicPr>
          <p:cNvPr id="6" name="Picture 5" descr="idcard.jpeg">
            <a:extLst>
              <a:ext uri="{FF2B5EF4-FFF2-40B4-BE49-F238E27FC236}">
                <a16:creationId xmlns:a16="http://schemas.microsoft.com/office/drawing/2014/main" id="{66AD553E-DBF9-49E3-95E7-5ADD3136E1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6691" y="1936779"/>
            <a:ext cx="3362110" cy="2060186"/>
          </a:xfrm>
          <a:prstGeom prst="rect">
            <a:avLst/>
          </a:prstGeom>
        </p:spPr>
      </p:pic>
      <p:pic>
        <p:nvPicPr>
          <p:cNvPr id="7" name="Picture 6" descr="biometri.jpg">
            <a:extLst>
              <a:ext uri="{FF2B5EF4-FFF2-40B4-BE49-F238E27FC236}">
                <a16:creationId xmlns:a16="http://schemas.microsoft.com/office/drawing/2014/main" id="{9CE49927-EA29-445A-8510-D4A14D9337C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6307" y="4185501"/>
            <a:ext cx="3404353" cy="1543715"/>
          </a:xfrm>
          <a:prstGeom prst="rect">
            <a:avLst/>
          </a:prstGeom>
        </p:spPr>
      </p:pic>
      <p:pic>
        <p:nvPicPr>
          <p:cNvPr id="8" name="Content Placeholder 7" descr="login ig.jpg">
            <a:extLst>
              <a:ext uri="{FF2B5EF4-FFF2-40B4-BE49-F238E27FC236}">
                <a16:creationId xmlns:a16="http://schemas.microsoft.com/office/drawing/2014/main" id="{F5521524-25E9-4404-9118-7B685FBF713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3703" y="1936778"/>
            <a:ext cx="2122131" cy="377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ED0EC2-1EAC-4A1D-A37E-6D748ECD4D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84" t="14417" r="30962" b="6494"/>
          <a:stretch/>
        </p:blipFill>
        <p:spPr>
          <a:xfrm>
            <a:off x="7409274" y="1936779"/>
            <a:ext cx="3167283" cy="37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6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E9DD61-201C-4A76-81AE-2642AF61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this first:</a:t>
            </a:r>
          </a:p>
          <a:p>
            <a:pPr marL="0" indent="0">
              <a:buNone/>
            </a:pPr>
            <a:r>
              <a:rPr lang="en-ID" dirty="0">
                <a:hlinkClick r:id="rId2"/>
              </a:rPr>
              <a:t>https://www.nytimes.com/guides/privacy-project/how-to-protect-your-digital-privacy</a:t>
            </a:r>
            <a:endParaRPr lang="en-ID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D" dirty="0">
                <a:hlinkClick r:id="rId3"/>
              </a:rPr>
              <a:t>https://spreadprivacy.com/privacy-resolutions-for-2020/</a:t>
            </a:r>
            <a:endParaRPr lang="en-ID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E49128-3393-47BD-A1C0-DD66DFA6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hubungannya</a:t>
            </a:r>
            <a:r>
              <a:rPr lang="en-US" dirty="0"/>
              <a:t>?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1012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1814513"/>
            <a:ext cx="8229600" cy="4572000"/>
          </a:xfrm>
        </p:spPr>
        <p:txBody>
          <a:bodyPr/>
          <a:lstStyle/>
          <a:p>
            <a:r>
              <a:rPr lang="en-US" sz="2400" dirty="0"/>
              <a:t>Something possessed</a:t>
            </a:r>
          </a:p>
          <a:p>
            <a:r>
              <a:rPr lang="en-US" sz="2400" dirty="0"/>
              <a:t>Something inherent</a:t>
            </a:r>
          </a:p>
          <a:p>
            <a:r>
              <a:rPr lang="en-US" sz="2400" dirty="0"/>
              <a:t>Something known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categories</a:t>
            </a:r>
          </a:p>
        </p:txBody>
      </p:sp>
      <p:pic>
        <p:nvPicPr>
          <p:cNvPr id="2050" name="Picture 2" descr="http://cdn.ownthedollar.com/wp-content/uploads/2010/03/pin-numb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83717" y="1690690"/>
            <a:ext cx="1714500" cy="1285875"/>
          </a:xfrm>
          <a:prstGeom prst="rect">
            <a:avLst/>
          </a:prstGeom>
          <a:noFill/>
        </p:spPr>
      </p:pic>
      <p:pic>
        <p:nvPicPr>
          <p:cNvPr id="2054" name="Picture 6" descr="http://t2.gstatic.com/images?q=tbn:ANd9GcSk6MiKzQ3E1Il1vFQAj-0oBtS2iaSSpUfOEoBUDKZ0ns63rjdL2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0717" y="2757490"/>
            <a:ext cx="2533650" cy="1800225"/>
          </a:xfrm>
          <a:prstGeom prst="rect">
            <a:avLst/>
          </a:prstGeom>
          <a:noFill/>
        </p:spPr>
      </p:pic>
      <p:pic>
        <p:nvPicPr>
          <p:cNvPr id="2056" name="Picture 8" descr="http://t2.gstatic.com/images?q=tbn:ANd9GcS7b5wGMUUjaiIVWCRnm5LQtUpcQ-DwcEcSdwr8gT8v0VmcD3IRq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83717" y="4129090"/>
            <a:ext cx="2133600" cy="1419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DCCE13-45A5-406B-AAE8-13642DFAE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60F840-0D9A-4A83-96E2-52D63EB4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possessed</a:t>
            </a:r>
            <a:endParaRPr lang="en-ID" dirty="0"/>
          </a:p>
        </p:txBody>
      </p:sp>
      <p:pic>
        <p:nvPicPr>
          <p:cNvPr id="1026" name="Picture 2" descr="Ilustrasi Stok Student Id Card University School College 1441608485">
            <a:extLst>
              <a:ext uri="{FF2B5EF4-FFF2-40B4-BE49-F238E27FC236}">
                <a16:creationId xmlns:a16="http://schemas.microsoft.com/office/drawing/2014/main" id="{85DDD048-D172-4436-B9A1-4F7720B11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" t="3069" r="6418" b="12701"/>
          <a:stretch/>
        </p:blipFill>
        <p:spPr bwMode="auto">
          <a:xfrm>
            <a:off x="999241" y="2215297"/>
            <a:ext cx="4628561" cy="296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ilah Arti Deretan Angka di Kartu ATM yang Simpan Informasi Penting - Info  Komputer">
            <a:extLst>
              <a:ext uri="{FF2B5EF4-FFF2-40B4-BE49-F238E27FC236}">
                <a16:creationId xmlns:a16="http://schemas.microsoft.com/office/drawing/2014/main" id="{D650049E-1336-4E03-AB38-0AD07CBDC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" r="9375"/>
          <a:stretch/>
        </p:blipFill>
        <p:spPr bwMode="auto">
          <a:xfrm>
            <a:off x="5788843" y="2356701"/>
            <a:ext cx="4505618" cy="267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20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F310C6-A3C9-42C6-B93A-91D387442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6EBB50-1FA9-4ED6-9EA8-AACE3A81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inherent - Biometry</a:t>
            </a:r>
            <a:endParaRPr lang="en-ID" dirty="0"/>
          </a:p>
        </p:txBody>
      </p:sp>
      <p:pic>
        <p:nvPicPr>
          <p:cNvPr id="2050" name="Picture 2" descr="Jutaan data fingerprint berpotensi diakses peretas">
            <a:extLst>
              <a:ext uri="{FF2B5EF4-FFF2-40B4-BE49-F238E27FC236}">
                <a16:creationId xmlns:a16="http://schemas.microsoft.com/office/drawing/2014/main" id="{A6C3B67A-0BE6-4442-A27F-8C690F375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3"/>
          <a:stretch/>
        </p:blipFill>
        <p:spPr bwMode="auto">
          <a:xfrm>
            <a:off x="2177592" y="2704666"/>
            <a:ext cx="2997852" cy="261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future of biometrics is in the palm of your hand | Biometric Update">
            <a:extLst>
              <a:ext uri="{FF2B5EF4-FFF2-40B4-BE49-F238E27FC236}">
                <a16:creationId xmlns:a16="http://schemas.microsoft.com/office/drawing/2014/main" id="{1A49D691-C800-4C32-BA47-A70AC6CA2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r="5638"/>
          <a:stretch/>
        </p:blipFill>
        <p:spPr bwMode="auto">
          <a:xfrm>
            <a:off x="5392133" y="1482740"/>
            <a:ext cx="3960792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mor-Leste to launch iris biometrics payments with IrisGuard, EyeTrust  partnership | Biometric Update">
            <a:extLst>
              <a:ext uri="{FF2B5EF4-FFF2-40B4-BE49-F238E27FC236}">
                <a16:creationId xmlns:a16="http://schemas.microsoft.com/office/drawing/2014/main" id="{C4870E89-5D33-4D60-AEC9-BC296374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132" y="4333989"/>
            <a:ext cx="3960792" cy="173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967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Oldest authentication technique</a:t>
            </a:r>
          </a:p>
          <a:p>
            <a:r>
              <a:rPr lang="en-US" sz="2400" dirty="0"/>
              <a:t>Two groups:</a:t>
            </a:r>
          </a:p>
          <a:p>
            <a:pPr lvl="1"/>
            <a:r>
              <a:rPr lang="en-US" dirty="0"/>
              <a:t>Fixed passwords</a:t>
            </a:r>
          </a:p>
          <a:p>
            <a:pPr lvl="1"/>
            <a:r>
              <a:rPr lang="en-US" dirty="0"/>
              <a:t>One time passwords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Known - Passwords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Office Lens_20140903_101147_processed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6200000">
            <a:off x="4376118" y="272082"/>
            <a:ext cx="3429000" cy="74568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passwords</a:t>
            </a:r>
            <a:br>
              <a:rPr lang="en-US" dirty="0"/>
            </a:b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approach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Informatika-v1.1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E080D8C-8077-4A9D-A88C-E31DACFA1B75}" vid="{E655F98A-38FA-49C9-8222-348FE80D1FE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TemplateInformatika-v1.1.1</Template>
  <TotalTime>41</TotalTime>
  <Words>269</Words>
  <Application>Microsoft Office PowerPoint</Application>
  <PresentationFormat>Widescreen</PresentationFormat>
  <Paragraphs>70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Open Sans</vt:lpstr>
      <vt:lpstr>Verdana</vt:lpstr>
      <vt:lpstr>Wingdings</vt:lpstr>
      <vt:lpstr>TemplateInformatika-v1.1.1</vt:lpstr>
      <vt:lpstr>Otentikasi Entitas</vt:lpstr>
      <vt:lpstr>Otentikasi Entitas</vt:lpstr>
      <vt:lpstr>Otentikasi Entitas Contoh</vt:lpstr>
      <vt:lpstr>Apa hubungannya?</vt:lpstr>
      <vt:lpstr>Verification categories</vt:lpstr>
      <vt:lpstr>Something possessed</vt:lpstr>
      <vt:lpstr>Something inherent - Biometry</vt:lpstr>
      <vt:lpstr>Something Known - Passwords </vt:lpstr>
      <vt:lpstr>Fixed passwords 1st approach</vt:lpstr>
      <vt:lpstr>1st approach - attacks</vt:lpstr>
      <vt:lpstr>Fixed passwords 2nd approach</vt:lpstr>
      <vt:lpstr>2nd approach - attacks</vt:lpstr>
      <vt:lpstr>Fixed passwords 3rd  approach</vt:lpstr>
      <vt:lpstr>Fixed passwords 4th approach</vt:lpstr>
      <vt:lpstr>One time password 1st approach</vt:lpstr>
      <vt:lpstr>One time password 2nd  approach</vt:lpstr>
      <vt:lpstr>Third approach Lamport one time password</vt:lpstr>
      <vt:lpstr>Challenge-Response</vt:lpstr>
      <vt:lpstr>Using symmetric key cipher 1st approach</vt:lpstr>
      <vt:lpstr>Using symmetric key cipher 2nd approach</vt:lpstr>
      <vt:lpstr>Using symmetric key cipher 3rd  approach</vt:lpstr>
      <vt:lpstr>Challenge-response in daily life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Otentikasi Entitas</dc:title>
  <dc:creator>Mariskha Tri Aditya</dc:creator>
  <cp:lastModifiedBy>Mariskha Tri Aditya</cp:lastModifiedBy>
  <cp:revision>6</cp:revision>
  <dcterms:created xsi:type="dcterms:W3CDTF">2022-03-10T04:32:58Z</dcterms:created>
  <dcterms:modified xsi:type="dcterms:W3CDTF">2022-03-10T05:26:40Z</dcterms:modified>
</cp:coreProperties>
</file>